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7" r:id="rId11"/>
    <p:sldId id="265" r:id="rId12"/>
    <p:sldId id="26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B6BB2F5-5E43-4B2A-9CDA-3E9DDED93FBC}" type="datetimeFigureOut">
              <a:rPr lang="en-US" smtClean="0"/>
              <a:t>7/25/2022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1484792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6BB2F5-5E43-4B2A-9CDA-3E9DDED93FBC}" type="datetimeFigureOut">
              <a:rPr lang="en-US" smtClean="0"/>
              <a:t>7/25/2022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35244480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6BB2F5-5E43-4B2A-9CDA-3E9DDED93FBC}" type="datetimeFigureOut">
              <a:rPr lang="en-US" smtClean="0"/>
              <a:t>7/25/2022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3839102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B6BB2F5-5E43-4B2A-9CDA-3E9DDED93FBC}" type="datetimeFigureOut">
              <a:rPr lang="en-US" smtClean="0"/>
              <a:t>7/25/2022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28097090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6BB2F5-5E43-4B2A-9CDA-3E9DDED93FBC}" type="datetimeFigureOut">
              <a:rPr lang="en-US" smtClean="0"/>
              <a:t>7/25/2022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1264396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B6BB2F5-5E43-4B2A-9CDA-3E9DDED93FBC}" type="datetimeFigureOut">
              <a:rPr lang="en-US" smtClean="0"/>
              <a:t>7/25/2022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41969930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B6BB2F5-5E43-4B2A-9CDA-3E9DDED93FBC}" type="datetimeFigureOut">
              <a:rPr lang="en-US" smtClean="0"/>
              <a:t>7/25/2022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206526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B6BB2F5-5E43-4B2A-9CDA-3E9DDED93FBC}" type="datetimeFigureOut">
              <a:rPr lang="en-US" smtClean="0"/>
              <a:t>7/25/2022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275353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B6BB2F5-5E43-4B2A-9CDA-3E9DDED93FBC}" type="datetimeFigureOut">
              <a:rPr lang="en-US" smtClean="0"/>
              <a:t>7/25/2022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3202683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6BB2F5-5E43-4B2A-9CDA-3E9DDED93FBC}" type="datetimeFigureOut">
              <a:rPr lang="en-US" smtClean="0"/>
              <a:t>7/25/2022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2094274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B6BB2F5-5E43-4B2A-9CDA-3E9DDED93FBC}" type="datetimeFigureOut">
              <a:rPr lang="en-US" smtClean="0"/>
              <a:t>7/25/2022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FC534B-54CE-4AA4-B92A-26324F4F5C31}" type="slidenum">
              <a:rPr lang="en-US" smtClean="0"/>
              <a:t>‹#›</a:t>
            </a:fld>
            <a:endParaRPr lang="en-US"/>
          </a:p>
        </p:txBody>
      </p:sp>
    </p:spTree>
    <p:extLst>
      <p:ext uri="{BB962C8B-B14F-4D97-AF65-F5344CB8AC3E}">
        <p14:creationId xmlns:p14="http://schemas.microsoft.com/office/powerpoint/2010/main" val="1805003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6BB2F5-5E43-4B2A-9CDA-3E9DDED93FBC}" type="datetimeFigureOut">
              <a:rPr lang="en-US" smtClean="0"/>
              <a:t>7/25/2022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FC534B-54CE-4AA4-B92A-26324F4F5C31}" type="slidenum">
              <a:rPr lang="en-US" smtClean="0"/>
              <a:t>‹#›</a:t>
            </a:fld>
            <a:endParaRPr lang="en-US"/>
          </a:p>
        </p:txBody>
      </p:sp>
    </p:spTree>
    <p:extLst>
      <p:ext uri="{BB962C8B-B14F-4D97-AF65-F5344CB8AC3E}">
        <p14:creationId xmlns:p14="http://schemas.microsoft.com/office/powerpoint/2010/main" val="11855487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fa-IR" dirty="0" smtClean="0">
                <a:cs typeface="B Mitra" pitchFamily="2" charset="-78"/>
              </a:rPr>
              <a:t>آموزش و مشاوره خانواده در زمینه مدیریت بیماری که از درمان امتناع می کند</a:t>
            </a:r>
            <a:r>
              <a:rPr lang="fa-IR" dirty="0" smtClean="0"/>
              <a:t> </a:t>
            </a:r>
            <a:endParaRPr lang="en-US" dirty="0"/>
          </a:p>
        </p:txBody>
      </p:sp>
      <p:sp>
        <p:nvSpPr>
          <p:cNvPr id="3" name="Subtitle 2"/>
          <p:cNvSpPr>
            <a:spLocks noGrp="1"/>
          </p:cNvSpPr>
          <p:nvPr>
            <p:ph type="subTitle" idx="1"/>
          </p:nvPr>
        </p:nvSpPr>
        <p:spPr/>
        <p:txBody>
          <a:bodyPr/>
          <a:lstStyle/>
          <a:p>
            <a:r>
              <a:rPr lang="fa-IR" dirty="0" smtClean="0">
                <a:solidFill>
                  <a:schemeClr val="accent6">
                    <a:lumMod val="75000"/>
                  </a:schemeClr>
                </a:solidFill>
                <a:cs typeface="B Mitra" pitchFamily="2" charset="-78"/>
              </a:rPr>
              <a:t>دکتر حکیم زاده </a:t>
            </a:r>
          </a:p>
          <a:p>
            <a:pPr rtl="1"/>
            <a:r>
              <a:rPr lang="fa-IR" dirty="0" smtClean="0">
                <a:solidFill>
                  <a:schemeClr val="accent6">
                    <a:lumMod val="75000"/>
                  </a:schemeClr>
                </a:solidFill>
                <a:cs typeface="B Mitra" pitchFamily="2" charset="-78"/>
              </a:rPr>
              <a:t>دکتری تخصصی روانشناسی بالینی </a:t>
            </a:r>
            <a:endParaRPr lang="en-US" dirty="0">
              <a:solidFill>
                <a:schemeClr val="accent6">
                  <a:lumMod val="75000"/>
                </a:schemeClr>
              </a:solidFill>
              <a:cs typeface="B Mitra" pitchFamily="2" charset="-78"/>
            </a:endParaRPr>
          </a:p>
        </p:txBody>
      </p:sp>
    </p:spTree>
    <p:extLst>
      <p:ext uri="{BB962C8B-B14F-4D97-AF65-F5344CB8AC3E}">
        <p14:creationId xmlns:p14="http://schemas.microsoft.com/office/powerpoint/2010/main" val="19890396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Mitra" pitchFamily="2" charset="-78"/>
              </a:rPr>
              <a:t>انواع تیپ های خانوادگی در زمینه اعتیاد</a:t>
            </a:r>
            <a:endParaRPr lang="en-US" sz="4000" dirty="0">
              <a:cs typeface="B Mitra" pitchFamily="2" charset="-78"/>
            </a:endParaRPr>
          </a:p>
        </p:txBody>
      </p:sp>
      <p:sp>
        <p:nvSpPr>
          <p:cNvPr id="3" name="Content Placeholder 2"/>
          <p:cNvSpPr>
            <a:spLocks noGrp="1"/>
          </p:cNvSpPr>
          <p:nvPr>
            <p:ph idx="1"/>
          </p:nvPr>
        </p:nvSpPr>
        <p:spPr/>
        <p:txBody>
          <a:bodyPr>
            <a:normAutofit fontScale="70000" lnSpcReduction="20000"/>
          </a:bodyPr>
          <a:lstStyle/>
          <a:p>
            <a:pPr algn="r" rtl="1"/>
            <a:r>
              <a:rPr lang="fa-IR" dirty="0" smtClean="0">
                <a:solidFill>
                  <a:srgbClr val="FF0000"/>
                </a:solidFill>
                <a:cs typeface="B Mitra" pitchFamily="2" charset="-78"/>
              </a:rPr>
              <a:t>خانواده متلاشی </a:t>
            </a:r>
          </a:p>
          <a:p>
            <a:pPr marL="0" indent="0" algn="r" rtl="1">
              <a:buNone/>
            </a:pPr>
            <a:r>
              <a:rPr lang="fa-IR" dirty="0" smtClean="0">
                <a:cs typeface="B Mitra" pitchFamily="2" charset="-78"/>
              </a:rPr>
              <a:t>خانواده ایست که در آن یک نفر یا چند نفر از عهده نقش های اجتماعی خود بر نیامده اند . در این خانواده ویژگی هایی مثل عدم ثبات ، جدایی ، طلاق و ترک ، درون تهی بودن، غیبت غیرعادی یکی از دو همسر </a:t>
            </a:r>
          </a:p>
          <a:p>
            <a:pPr algn="r" rtl="1"/>
            <a:r>
              <a:rPr lang="fa-IR" dirty="0" smtClean="0">
                <a:solidFill>
                  <a:srgbClr val="FF0000"/>
                </a:solidFill>
                <a:cs typeface="B Mitra" pitchFamily="2" charset="-78"/>
              </a:rPr>
              <a:t>خانواده متزلزل</a:t>
            </a:r>
          </a:p>
          <a:p>
            <a:pPr marL="0" indent="0" algn="r" rtl="1">
              <a:buNone/>
            </a:pPr>
            <a:r>
              <a:rPr lang="fa-IR" dirty="0" smtClean="0">
                <a:cs typeface="B Mitra" pitchFamily="2" charset="-78"/>
              </a:rPr>
              <a:t>خانواده ایست که هدف و جایگاه اعضا خانواده مشخص نیست مدیریت در خانواده تجزیه شده و تصمیم گیری در آن دشوار است و اعضا انگیزه ای برای پایبندی به اصول ندارند.</a:t>
            </a:r>
          </a:p>
          <a:p>
            <a:pPr algn="r" rtl="1"/>
            <a:r>
              <a:rPr lang="fa-IR" dirty="0" smtClean="0">
                <a:solidFill>
                  <a:srgbClr val="FF0000"/>
                </a:solidFill>
                <a:cs typeface="B Mitra" pitchFamily="2" charset="-78"/>
              </a:rPr>
              <a:t>خانواده متعادل</a:t>
            </a:r>
          </a:p>
          <a:p>
            <a:pPr marL="0" indent="0" algn="r" rtl="1">
              <a:buNone/>
            </a:pPr>
            <a:r>
              <a:rPr lang="fa-IR" dirty="0" smtClean="0">
                <a:cs typeface="B Mitra" pitchFamily="2" charset="-78"/>
              </a:rPr>
              <a:t>همان خانواده موفق ، بهنجار و متوازن است . هر فرد در جایگاه اصلی خود قرار دارد و مسئول . متعهد  می باشد .تبادلات عاطفی به شیوه های قلبی ، کلامی و عملی انجام می گیرد. </a:t>
            </a:r>
          </a:p>
          <a:p>
            <a:pPr algn="r" rtl="1"/>
            <a:r>
              <a:rPr lang="fa-IR" dirty="0" smtClean="0">
                <a:solidFill>
                  <a:srgbClr val="FF0000"/>
                </a:solidFill>
                <a:cs typeface="B Mitra" pitchFamily="2" charset="-78"/>
              </a:rPr>
              <a:t>خانواده متعالی</a:t>
            </a:r>
          </a:p>
          <a:p>
            <a:pPr marL="0" indent="0" algn="r" rtl="1">
              <a:buNone/>
            </a:pPr>
            <a:r>
              <a:rPr lang="fa-IR" dirty="0" smtClean="0">
                <a:cs typeface="B Mitra" pitchFamily="2" charset="-78"/>
              </a:rPr>
              <a:t>عنوان متکامل ، بالنده و خودشکوفا هم به آم داده می شود . در این حالت نه تنها مشکلات حل می شود بلکه ظرفیت ها و استعدادهای افراد تا مرز خودشکوفایی مورد استفاده قرار می گیرد. </a:t>
            </a:r>
          </a:p>
        </p:txBody>
      </p:sp>
    </p:spTree>
    <p:extLst>
      <p:ext uri="{BB962C8B-B14F-4D97-AF65-F5344CB8AC3E}">
        <p14:creationId xmlns:p14="http://schemas.microsoft.com/office/powerpoint/2010/main" val="3803279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Mitra" pitchFamily="2" charset="-78"/>
              </a:rPr>
              <a:t>هشدار </a:t>
            </a:r>
            <a:endParaRPr lang="en-US" sz="4000" dirty="0">
              <a:cs typeface="B Mitra" pitchFamily="2" charset="-78"/>
            </a:endParaRPr>
          </a:p>
        </p:txBody>
      </p:sp>
      <p:sp>
        <p:nvSpPr>
          <p:cNvPr id="3" name="Content Placeholder 2"/>
          <p:cNvSpPr>
            <a:spLocks noGrp="1"/>
          </p:cNvSpPr>
          <p:nvPr>
            <p:ph idx="1"/>
          </p:nvPr>
        </p:nvSpPr>
        <p:spPr>
          <a:xfrm>
            <a:off x="107504" y="2132857"/>
            <a:ext cx="8856984" cy="1296144"/>
          </a:xfrm>
        </p:spPr>
        <p:txBody>
          <a:bodyPr>
            <a:normAutofit/>
          </a:bodyPr>
          <a:lstStyle/>
          <a:p>
            <a:pPr marL="0" indent="0" algn="r" rtl="1">
              <a:buNone/>
            </a:pPr>
            <a:r>
              <a:rPr lang="fa-IR" dirty="0" smtClean="0">
                <a:cs typeface="B Mitra" pitchFamily="2" charset="-78"/>
              </a:rPr>
              <a:t>اعتیاد یک بیماری خانوادگی است پس بهبودی هم باید خانوادگی اتفاق بیفتد .</a:t>
            </a:r>
          </a:p>
        </p:txBody>
      </p:sp>
    </p:spTree>
    <p:extLst>
      <p:ext uri="{BB962C8B-B14F-4D97-AF65-F5344CB8AC3E}">
        <p14:creationId xmlns:p14="http://schemas.microsoft.com/office/powerpoint/2010/main" val="1155135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Mitra" pitchFamily="2" charset="-78"/>
              </a:rPr>
              <a:t>دینامیک خانواده و موقعیت های زمینه ساز</a:t>
            </a:r>
            <a:endParaRPr lang="en-US" sz="4000" dirty="0">
              <a:cs typeface="B Mitra" pitchFamily="2" charset="-78"/>
            </a:endParaRPr>
          </a:p>
        </p:txBody>
      </p:sp>
      <p:sp>
        <p:nvSpPr>
          <p:cNvPr id="3" name="Content Placeholder 2"/>
          <p:cNvSpPr>
            <a:spLocks noGrp="1"/>
          </p:cNvSpPr>
          <p:nvPr>
            <p:ph idx="1"/>
          </p:nvPr>
        </p:nvSpPr>
        <p:spPr/>
        <p:txBody>
          <a:bodyPr>
            <a:normAutofit/>
          </a:bodyPr>
          <a:lstStyle/>
          <a:p>
            <a:pPr algn="r" rtl="1"/>
            <a:r>
              <a:rPr lang="fa-IR" dirty="0" smtClean="0">
                <a:cs typeface="B Mitra" pitchFamily="2" charset="-78"/>
              </a:rPr>
              <a:t>وقایع و اتفاقاتی که </a:t>
            </a:r>
            <a:r>
              <a:rPr lang="fa-IR" smtClean="0">
                <a:cs typeface="B Mitra" pitchFamily="2" charset="-78"/>
              </a:rPr>
              <a:t>خویشتنداری </a:t>
            </a:r>
            <a:r>
              <a:rPr lang="fa-IR" smtClean="0">
                <a:cs typeface="B Mitra" pitchFamily="2" charset="-78"/>
              </a:rPr>
              <a:t>مراجع </a:t>
            </a:r>
            <a:r>
              <a:rPr lang="fa-IR" dirty="0" smtClean="0">
                <a:cs typeface="B Mitra" pitchFamily="2" charset="-78"/>
              </a:rPr>
              <a:t>را خدشه دار می کند .</a:t>
            </a:r>
          </a:p>
          <a:p>
            <a:pPr algn="r" rtl="1"/>
            <a:r>
              <a:rPr lang="fa-IR" dirty="0" smtClean="0">
                <a:cs typeface="B Mitra" pitchFamily="2" charset="-78"/>
              </a:rPr>
              <a:t>موقعیت ها و شرایط استرس آمیز</a:t>
            </a:r>
          </a:p>
          <a:p>
            <a:pPr algn="r" rtl="1"/>
            <a:r>
              <a:rPr lang="fa-IR" dirty="0" smtClean="0">
                <a:cs typeface="B Mitra" pitchFamily="2" charset="-78"/>
              </a:rPr>
              <a:t>تعارضات بین فردی و مشاجرات درون خانواده </a:t>
            </a:r>
          </a:p>
          <a:p>
            <a:pPr algn="r" rtl="1"/>
            <a:r>
              <a:rPr lang="fa-IR" dirty="0" smtClean="0">
                <a:cs typeface="B Mitra" pitchFamily="2" charset="-78"/>
              </a:rPr>
              <a:t>موقعیت های آشفته ساز از نظر مراجع و از نظر خانواده او (باید موقعیت های آشفته سار را به طور جداگانه بررسی کرد ). </a:t>
            </a:r>
          </a:p>
          <a:p>
            <a:pPr algn="r" rtl="1"/>
            <a:endParaRPr lang="fa-IR" dirty="0" smtClean="0">
              <a:cs typeface="B Mitra" pitchFamily="2" charset="-78"/>
            </a:endParaRPr>
          </a:p>
        </p:txBody>
      </p:sp>
    </p:spTree>
    <p:extLst>
      <p:ext uri="{BB962C8B-B14F-4D97-AF65-F5344CB8AC3E}">
        <p14:creationId xmlns:p14="http://schemas.microsoft.com/office/powerpoint/2010/main" val="11551355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Mitra" pitchFamily="2" charset="-78"/>
              </a:rPr>
              <a:t>سوال</a:t>
            </a:r>
            <a:endParaRPr lang="en-US" dirty="0">
              <a:cs typeface="B Mitra" pitchFamily="2" charset="-78"/>
            </a:endParaRPr>
          </a:p>
        </p:txBody>
      </p:sp>
      <p:sp>
        <p:nvSpPr>
          <p:cNvPr id="3" name="Content Placeholder 2"/>
          <p:cNvSpPr>
            <a:spLocks noGrp="1"/>
          </p:cNvSpPr>
          <p:nvPr>
            <p:ph idx="1"/>
          </p:nvPr>
        </p:nvSpPr>
        <p:spPr/>
        <p:txBody>
          <a:bodyPr/>
          <a:lstStyle/>
          <a:p>
            <a:pPr algn="r" rtl="1"/>
            <a:r>
              <a:rPr lang="fa-IR" dirty="0" smtClean="0">
                <a:solidFill>
                  <a:schemeClr val="accent6">
                    <a:lumMod val="75000"/>
                  </a:schemeClr>
                </a:solidFill>
                <a:cs typeface="B Mitra" pitchFamily="2" charset="-78"/>
              </a:rPr>
              <a:t>به نظر شما خانواده چگونه میتواند در مدیریت بیماری نقش داشته باشد؟</a:t>
            </a:r>
            <a:endParaRPr lang="en-US" dirty="0">
              <a:solidFill>
                <a:schemeClr val="accent6">
                  <a:lumMod val="75000"/>
                </a:schemeClr>
              </a:solidFill>
              <a:cs typeface="B Mitra" pitchFamily="2" charset="-78"/>
            </a:endParaRPr>
          </a:p>
        </p:txBody>
      </p:sp>
    </p:spTree>
    <p:extLst>
      <p:ext uri="{BB962C8B-B14F-4D97-AF65-F5344CB8AC3E}">
        <p14:creationId xmlns:p14="http://schemas.microsoft.com/office/powerpoint/2010/main" val="3364824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Mitra" pitchFamily="2" charset="-78"/>
              </a:rPr>
              <a:t>خانواده درمانی در ترک اعتیاد </a:t>
            </a:r>
            <a:endParaRPr lang="en-US" sz="4000" dirty="0">
              <a:cs typeface="B Mitra" pitchFamily="2" charset="-78"/>
            </a:endParaRPr>
          </a:p>
        </p:txBody>
      </p:sp>
      <p:sp>
        <p:nvSpPr>
          <p:cNvPr id="3" name="Content Placeholder 2"/>
          <p:cNvSpPr>
            <a:spLocks noGrp="1"/>
          </p:cNvSpPr>
          <p:nvPr>
            <p:ph idx="1"/>
          </p:nvPr>
        </p:nvSpPr>
        <p:spPr/>
        <p:txBody>
          <a:bodyPr/>
          <a:lstStyle/>
          <a:p>
            <a:pPr algn="r" rtl="1"/>
            <a:r>
              <a:rPr lang="fa-IR" sz="4000" dirty="0">
                <a:solidFill>
                  <a:prstClr val="black"/>
                </a:solidFill>
                <a:ea typeface="+mj-ea"/>
                <a:cs typeface="B Mitra" pitchFamily="2" charset="-78"/>
              </a:rPr>
              <a:t>خانواده </a:t>
            </a:r>
            <a:r>
              <a:rPr lang="fa-IR" sz="4000" dirty="0" smtClean="0">
                <a:solidFill>
                  <a:prstClr val="black"/>
                </a:solidFill>
                <a:ea typeface="+mj-ea"/>
                <a:cs typeface="B Mitra" pitchFamily="2" charset="-78"/>
              </a:rPr>
              <a:t>درمانی</a:t>
            </a:r>
            <a:r>
              <a:rPr lang="en-US" sz="4000" dirty="0" smtClean="0">
                <a:solidFill>
                  <a:prstClr val="black"/>
                </a:solidFill>
                <a:ea typeface="+mj-ea"/>
                <a:cs typeface="B Mitra" pitchFamily="2" charset="-78"/>
              </a:rPr>
              <a:t> </a:t>
            </a:r>
            <a:r>
              <a:rPr lang="fa-IR" sz="4000" dirty="0" smtClean="0">
                <a:solidFill>
                  <a:prstClr val="black"/>
                </a:solidFill>
                <a:ea typeface="+mj-ea"/>
                <a:cs typeface="B Mitra" pitchFamily="2" charset="-78"/>
              </a:rPr>
              <a:t> مجموعه ای است از روش ها و رویکردهای درمانی است که در آن از قدرت خانواده برای ترک مواد در فرد استفاده می شود . </a:t>
            </a:r>
            <a:endParaRPr lang="en-US" dirty="0"/>
          </a:p>
        </p:txBody>
      </p:sp>
    </p:spTree>
    <p:extLst>
      <p:ext uri="{BB962C8B-B14F-4D97-AF65-F5344CB8AC3E}">
        <p14:creationId xmlns:p14="http://schemas.microsoft.com/office/powerpoint/2010/main" val="3392846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Mitra" pitchFamily="2" charset="-78"/>
              </a:rPr>
              <a:t>خدمات خانواده درمانی شامل </a:t>
            </a:r>
            <a:endParaRPr lang="en-US" sz="4000" dirty="0">
              <a:cs typeface="B Mitra" pitchFamily="2" charset="-78"/>
            </a:endParaRPr>
          </a:p>
        </p:txBody>
      </p:sp>
      <p:sp>
        <p:nvSpPr>
          <p:cNvPr id="3" name="Content Placeholder 2"/>
          <p:cNvSpPr>
            <a:spLocks noGrp="1"/>
          </p:cNvSpPr>
          <p:nvPr>
            <p:ph idx="1"/>
          </p:nvPr>
        </p:nvSpPr>
        <p:spPr/>
        <p:txBody>
          <a:bodyPr/>
          <a:lstStyle/>
          <a:p>
            <a:pPr algn="r" rtl="1"/>
            <a:r>
              <a:rPr lang="fa-IR" dirty="0" smtClean="0">
                <a:cs typeface="B Mitra" pitchFamily="2" charset="-78"/>
              </a:rPr>
              <a:t>جلسات مشاوره فردی برای والدین فرد مثل همسر ، فرزند ، خواهر و برادر </a:t>
            </a:r>
          </a:p>
          <a:p>
            <a:pPr algn="r" rtl="1"/>
            <a:r>
              <a:rPr lang="fa-IR" dirty="0" smtClean="0">
                <a:cs typeface="B Mitra" pitchFamily="2" charset="-78"/>
              </a:rPr>
              <a:t>در این جلسات به موضوعاتی مثل سابقه خانواده ، تکنیک های ارتباطی  و تکنیک های مراقبت از خود پرداخته می شود . </a:t>
            </a:r>
            <a:endParaRPr lang="en-US" dirty="0">
              <a:cs typeface="B Mitra" pitchFamily="2" charset="-78"/>
            </a:endParaRPr>
          </a:p>
        </p:txBody>
      </p:sp>
    </p:spTree>
    <p:extLst>
      <p:ext uri="{BB962C8B-B14F-4D97-AF65-F5344CB8AC3E}">
        <p14:creationId xmlns:p14="http://schemas.microsoft.com/office/powerpoint/2010/main" val="2560978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Mitra" pitchFamily="2" charset="-78"/>
              </a:rPr>
              <a:t>مزایای خانواده درمانی</a:t>
            </a:r>
            <a:endParaRPr lang="en-US" sz="4000" dirty="0">
              <a:cs typeface="B Mitra" pitchFamily="2" charset="-78"/>
            </a:endParaRPr>
          </a:p>
        </p:txBody>
      </p:sp>
      <p:sp>
        <p:nvSpPr>
          <p:cNvPr id="3" name="Content Placeholder 2"/>
          <p:cNvSpPr>
            <a:spLocks noGrp="1"/>
          </p:cNvSpPr>
          <p:nvPr>
            <p:ph idx="1"/>
          </p:nvPr>
        </p:nvSpPr>
        <p:spPr/>
        <p:txBody>
          <a:bodyPr/>
          <a:lstStyle/>
          <a:p>
            <a:pPr algn="r" rtl="1"/>
            <a:r>
              <a:rPr lang="fa-IR" dirty="0" smtClean="0">
                <a:cs typeface="B Mitra" pitchFamily="2" charset="-78"/>
              </a:rPr>
              <a:t>افزایش آگاهی در مورد اعتیاد و نحوه ی تاثیرات آن بر اعضای خانواده</a:t>
            </a:r>
          </a:p>
          <a:p>
            <a:pPr algn="r" rtl="1"/>
            <a:r>
              <a:rPr lang="fa-IR" dirty="0" smtClean="0">
                <a:cs typeface="B Mitra" pitchFamily="2" charset="-78"/>
              </a:rPr>
              <a:t>بررسی ماهیت در هم تنیده  ارتباطات خانوادگی</a:t>
            </a:r>
          </a:p>
          <a:p>
            <a:pPr algn="r" rtl="1"/>
            <a:r>
              <a:rPr lang="fa-IR" dirty="0" smtClean="0">
                <a:cs typeface="B Mitra" pitchFamily="2" charset="-78"/>
              </a:rPr>
              <a:t>اغلب الگوهای ناسازگارانه در میان اعضای خانواده منجر به گرایش فرد به اعتیاد می شود . در خانواده درمانی هدف ، درمان دیگر اعضای خانواده و از بین بردن علت گرایش به مواد است .</a:t>
            </a:r>
          </a:p>
          <a:p>
            <a:pPr algn="r" rtl="1"/>
            <a:r>
              <a:rPr lang="fa-IR" dirty="0" smtClean="0">
                <a:cs typeface="B Mitra" pitchFamily="2" charset="-78"/>
              </a:rPr>
              <a:t>تحکیم و روابط تخریب شده بین اعضای خانواده و فرد معتاد </a:t>
            </a:r>
          </a:p>
          <a:p>
            <a:pPr algn="r" rtl="1"/>
            <a:r>
              <a:rPr lang="fa-IR" dirty="0" smtClean="0">
                <a:cs typeface="B Mitra" pitchFamily="2" charset="-78"/>
              </a:rPr>
              <a:t>جلب اعتماد خانواده نسبت به فرد بعد از ترک اعتیاد از دیگر مزایای خانواده درمانی است . </a:t>
            </a:r>
          </a:p>
        </p:txBody>
      </p:sp>
    </p:spTree>
    <p:extLst>
      <p:ext uri="{BB962C8B-B14F-4D97-AF65-F5344CB8AC3E}">
        <p14:creationId xmlns:p14="http://schemas.microsoft.com/office/powerpoint/2010/main" val="32002437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4000" dirty="0" smtClean="0">
                <a:cs typeface="B Mitra" pitchFamily="2" charset="-78"/>
              </a:rPr>
              <a:t>ویژگی های خانواده هایی که باعث شروع و یا ادامه مصرف در فرد می شوند(خانواده های معتاد ساز) </a:t>
            </a:r>
            <a:endParaRPr lang="en-US" sz="4000" dirty="0">
              <a:cs typeface="B Mitra" pitchFamily="2" charset="-78"/>
            </a:endParaRPr>
          </a:p>
        </p:txBody>
      </p:sp>
      <p:sp>
        <p:nvSpPr>
          <p:cNvPr id="3" name="Content Placeholder 2"/>
          <p:cNvSpPr>
            <a:spLocks noGrp="1"/>
          </p:cNvSpPr>
          <p:nvPr>
            <p:ph idx="1"/>
          </p:nvPr>
        </p:nvSpPr>
        <p:spPr/>
        <p:txBody>
          <a:bodyPr>
            <a:normAutofit fontScale="92500" lnSpcReduction="20000"/>
          </a:bodyPr>
          <a:lstStyle/>
          <a:p>
            <a:pPr algn="r" rtl="1"/>
            <a:r>
              <a:rPr lang="fa-IR" dirty="0" smtClean="0">
                <a:cs typeface="B Mitra" pitchFamily="2" charset="-78"/>
              </a:rPr>
              <a:t>باور اعضای خانواده این است که برای توانمندسازی و درمان فرد معتاد کمترین تاثیر و کنترل را دارند . </a:t>
            </a:r>
          </a:p>
          <a:p>
            <a:pPr algn="r" rtl="1"/>
            <a:r>
              <a:rPr lang="fa-IR" dirty="0" smtClean="0">
                <a:cs typeface="B Mitra" pitchFamily="2" charset="-78"/>
              </a:rPr>
              <a:t>وابستگی های بیمارگونه بین افراد خانواده به طوری که باعث حمایت ناسالم از فرد بیمار می شود ، مثلا مادر فرد معتاد به دور از آگاهی بقیه اعضای خانواده پس انداز یا بخشی از درآمد خانواده را در اختیار فرد معتاد قرار می دهد. تا او به سراغ خلاف های دیگر نرود و یا مشکلات قضایی پیدا نکند . </a:t>
            </a:r>
          </a:p>
          <a:p>
            <a:pPr algn="r" rtl="1"/>
            <a:r>
              <a:rPr lang="fa-IR" dirty="0" smtClean="0">
                <a:cs typeface="B Mitra" pitchFamily="2" charset="-78"/>
              </a:rPr>
              <a:t>اعتقادی بر بیمار بودن فرد ندارند و فکر می کنند فرد هر وقت خواست می تواند مواد را کنار بگذارد و اعتیاد او را یک مشکل رفتاری می دانند . </a:t>
            </a:r>
          </a:p>
          <a:p>
            <a:pPr algn="r" rtl="1"/>
            <a:r>
              <a:rPr lang="fa-IR" dirty="0" smtClean="0">
                <a:cs typeface="B Mitra" pitchFamily="2" charset="-78"/>
              </a:rPr>
              <a:t>خانواده احساس گناه و افسردگی داشته و چرا که فرد معتاد دلیل اعتیاد خود را به گردن آنها می اندازد. </a:t>
            </a:r>
          </a:p>
        </p:txBody>
      </p:sp>
    </p:spTree>
    <p:extLst>
      <p:ext uri="{BB962C8B-B14F-4D97-AF65-F5344CB8AC3E}">
        <p14:creationId xmlns:p14="http://schemas.microsoft.com/office/powerpoint/2010/main" val="1009548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4000" dirty="0" smtClean="0">
                <a:cs typeface="B Mitra" pitchFamily="2" charset="-78"/>
              </a:rPr>
              <a:t>ادامه .......ویژگی های خانواده هایی که باعث شروع و یا ادامه مصرف در فرد می شوند(خانواده های معتاد ساز) </a:t>
            </a:r>
            <a:endParaRPr lang="en-US" sz="4000" dirty="0">
              <a:cs typeface="B Mitra" pitchFamily="2" charset="-78"/>
            </a:endParaRPr>
          </a:p>
        </p:txBody>
      </p:sp>
      <p:sp>
        <p:nvSpPr>
          <p:cNvPr id="3" name="Content Placeholder 2"/>
          <p:cNvSpPr>
            <a:spLocks noGrp="1"/>
          </p:cNvSpPr>
          <p:nvPr>
            <p:ph idx="1"/>
          </p:nvPr>
        </p:nvSpPr>
        <p:spPr/>
        <p:txBody>
          <a:bodyPr>
            <a:normAutofit/>
          </a:bodyPr>
          <a:lstStyle/>
          <a:p>
            <a:pPr algn="r" rtl="1"/>
            <a:r>
              <a:rPr lang="fa-IR" sz="2800" dirty="0" smtClean="0">
                <a:cs typeface="B Mitra" pitchFamily="2" charset="-78"/>
              </a:rPr>
              <a:t>انکار صورت مسئله توسط فرد معتاد یا خانواده ی او (مواد را مشکل ساز می دانند نه رفتار مصرف مواد)</a:t>
            </a:r>
          </a:p>
          <a:p>
            <a:pPr algn="r" rtl="1"/>
            <a:r>
              <a:rPr lang="fa-IR" sz="2800" dirty="0" smtClean="0">
                <a:cs typeface="B Mitra" pitchFamily="2" charset="-78"/>
              </a:rPr>
              <a:t>زمانی که انکار پدیدار می شود ، تمایل پذیرش مداخله برای درمان کاهش می یابد. </a:t>
            </a:r>
          </a:p>
          <a:p>
            <a:pPr algn="r" rtl="1"/>
            <a:r>
              <a:rPr lang="fa-IR" sz="2800" dirty="0" smtClean="0">
                <a:cs typeface="B Mitra" pitchFamily="2" charset="-78"/>
              </a:rPr>
              <a:t>خانواده شکست در حفظ آرامش و کنترل هیجانات را به خود نسبت می دهند و نقش فرد معتاد را نادیده می گیرند .به همین دلیل دچار اضطراب و افسردگی می شوند . </a:t>
            </a:r>
          </a:p>
          <a:p>
            <a:pPr algn="r" rtl="1"/>
            <a:r>
              <a:rPr lang="fa-IR" sz="2800" dirty="0" smtClean="0">
                <a:cs typeface="B Mitra" pitchFamily="2" charset="-78"/>
              </a:rPr>
              <a:t>گاهی شک و تردیدها و سوء ظن های افراطی خانواده نسبت به فرد معتاد بعد از ترک اعتیاد ، منجر به عود و بازگشت اعتیاد می شود . </a:t>
            </a:r>
          </a:p>
        </p:txBody>
      </p:sp>
    </p:spTree>
    <p:extLst>
      <p:ext uri="{BB962C8B-B14F-4D97-AF65-F5344CB8AC3E}">
        <p14:creationId xmlns:p14="http://schemas.microsoft.com/office/powerpoint/2010/main" val="11551355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Mitra" pitchFamily="2" charset="-78"/>
              </a:rPr>
              <a:t>عوامل خطرآفرین شناختی خانواده  </a:t>
            </a:r>
            <a:endParaRPr lang="en-US" sz="4000" dirty="0">
              <a:cs typeface="B Mitra" pitchFamily="2" charset="-78"/>
            </a:endParaRPr>
          </a:p>
        </p:txBody>
      </p:sp>
      <p:sp>
        <p:nvSpPr>
          <p:cNvPr id="3" name="Content Placeholder 2"/>
          <p:cNvSpPr>
            <a:spLocks noGrp="1"/>
          </p:cNvSpPr>
          <p:nvPr>
            <p:ph idx="1"/>
          </p:nvPr>
        </p:nvSpPr>
        <p:spPr/>
        <p:txBody>
          <a:bodyPr>
            <a:normAutofit/>
          </a:bodyPr>
          <a:lstStyle/>
          <a:p>
            <a:pPr algn="r" rtl="1"/>
            <a:r>
              <a:rPr lang="fa-IR" dirty="0" smtClean="0">
                <a:cs typeface="B Mitra" pitchFamily="2" charset="-78"/>
              </a:rPr>
              <a:t>شیوه ی نگرش خانواده </a:t>
            </a:r>
          </a:p>
          <a:p>
            <a:pPr algn="r" rtl="1"/>
            <a:r>
              <a:rPr lang="fa-IR" dirty="0" smtClean="0">
                <a:cs typeface="B Mitra" pitchFamily="2" charset="-78"/>
              </a:rPr>
              <a:t>ناامیدی خانواده و باور به ناتوانی در بهبود پیدا کردن فرد</a:t>
            </a:r>
          </a:p>
          <a:p>
            <a:pPr algn="r" rtl="1"/>
            <a:r>
              <a:rPr lang="fa-IR" dirty="0" smtClean="0">
                <a:cs typeface="B Mitra" pitchFamily="2" charset="-78"/>
              </a:rPr>
              <a:t>بیهوده بودن درمان </a:t>
            </a:r>
          </a:p>
          <a:p>
            <a:pPr algn="r" rtl="1"/>
            <a:r>
              <a:rPr lang="fa-IR" dirty="0" smtClean="0">
                <a:cs typeface="B Mitra" pitchFamily="2" charset="-78"/>
              </a:rPr>
              <a:t>عدم آگاهی و عدم پذیرش خانواده از سهم خود در اعتیاد عضو مبتلا </a:t>
            </a:r>
          </a:p>
        </p:txBody>
      </p:sp>
    </p:spTree>
    <p:extLst>
      <p:ext uri="{BB962C8B-B14F-4D97-AF65-F5344CB8AC3E}">
        <p14:creationId xmlns:p14="http://schemas.microsoft.com/office/powerpoint/2010/main" val="11551355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sz="4000" dirty="0" smtClean="0">
                <a:cs typeface="B Mitra" pitchFamily="2" charset="-78"/>
              </a:rPr>
              <a:t>خطرات مرتبط با سلسله مراتب قدرت در خانواده </a:t>
            </a:r>
            <a:br>
              <a:rPr lang="fa-IR" sz="4000" dirty="0" smtClean="0">
                <a:cs typeface="B Mitra" pitchFamily="2" charset="-78"/>
              </a:rPr>
            </a:br>
            <a:endParaRPr lang="en-US" sz="4000" dirty="0">
              <a:cs typeface="B Mitra" pitchFamily="2" charset="-78"/>
            </a:endParaRPr>
          </a:p>
        </p:txBody>
      </p:sp>
      <p:sp>
        <p:nvSpPr>
          <p:cNvPr id="3" name="Content Placeholder 2"/>
          <p:cNvSpPr>
            <a:spLocks noGrp="1"/>
          </p:cNvSpPr>
          <p:nvPr>
            <p:ph idx="1"/>
          </p:nvPr>
        </p:nvSpPr>
        <p:spPr/>
        <p:txBody>
          <a:bodyPr>
            <a:normAutofit/>
          </a:bodyPr>
          <a:lstStyle/>
          <a:p>
            <a:pPr algn="r" rtl="1"/>
            <a:r>
              <a:rPr lang="fa-IR" dirty="0" smtClean="0">
                <a:cs typeface="B Mitra" pitchFamily="2" charset="-78"/>
              </a:rPr>
              <a:t>پدر در حاشیه</a:t>
            </a:r>
          </a:p>
          <a:p>
            <a:pPr algn="r" rtl="1"/>
            <a:r>
              <a:rPr lang="fa-IR" dirty="0" smtClean="0">
                <a:cs typeface="B Mitra" pitchFamily="2" charset="-78"/>
              </a:rPr>
              <a:t>مادر فاقد جایگاه مادری </a:t>
            </a:r>
          </a:p>
          <a:p>
            <a:pPr algn="r" rtl="1"/>
            <a:r>
              <a:rPr lang="fa-IR" dirty="0" smtClean="0">
                <a:cs typeface="B Mitra" pitchFamily="2" charset="-78"/>
              </a:rPr>
              <a:t>برادر یا خواهر در نقش فرزند ولی گونه </a:t>
            </a:r>
          </a:p>
          <a:p>
            <a:pPr algn="r" rtl="1"/>
            <a:r>
              <a:rPr lang="fa-IR" dirty="0" smtClean="0">
                <a:cs typeface="B Mitra" pitchFamily="2" charset="-78"/>
              </a:rPr>
              <a:t>مجموعه والدینی ناکارآمد </a:t>
            </a:r>
          </a:p>
        </p:txBody>
      </p:sp>
    </p:spTree>
    <p:extLst>
      <p:ext uri="{BB962C8B-B14F-4D97-AF65-F5344CB8AC3E}">
        <p14:creationId xmlns:p14="http://schemas.microsoft.com/office/powerpoint/2010/main" val="11551355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238</TotalTime>
  <Words>761</Words>
  <Application>Microsoft Office PowerPoint</Application>
  <PresentationFormat>On-screen Show (4:3)</PresentationFormat>
  <Paragraphs>52</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آموزش و مشاوره خانواده در زمینه مدیریت بیماری که از درمان امتناع می کند </vt:lpstr>
      <vt:lpstr>سوال</vt:lpstr>
      <vt:lpstr>خانواده درمانی در ترک اعتیاد </vt:lpstr>
      <vt:lpstr>خدمات خانواده درمانی شامل </vt:lpstr>
      <vt:lpstr>مزایای خانواده درمانی</vt:lpstr>
      <vt:lpstr>ویژگی های خانواده هایی که باعث شروع و یا ادامه مصرف در فرد می شوند(خانواده های معتاد ساز) </vt:lpstr>
      <vt:lpstr>ادامه .......ویژگی های خانواده هایی که باعث شروع و یا ادامه مصرف در فرد می شوند(خانواده های معتاد ساز) </vt:lpstr>
      <vt:lpstr>عوامل خطرآفرین شناختی خانواده  </vt:lpstr>
      <vt:lpstr>خطرات مرتبط با سلسله مراتب قدرت در خانواده  </vt:lpstr>
      <vt:lpstr>انواع تیپ های خانوادگی در زمینه اعتیاد</vt:lpstr>
      <vt:lpstr>هشدار </vt:lpstr>
      <vt:lpstr>دینامیک خانواده و موقعیت های زمینه ساز</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آموزش و مشاوره خانواده در زمینه مدیریت بیماری که از درمان امتناع می کند</dc:title>
  <dc:creator>ismail - [2010]</dc:creator>
  <cp:lastModifiedBy>Reza Davasaz</cp:lastModifiedBy>
  <cp:revision>16</cp:revision>
  <dcterms:created xsi:type="dcterms:W3CDTF">2022-06-21T13:22:45Z</dcterms:created>
  <dcterms:modified xsi:type="dcterms:W3CDTF">2022-07-25T07:50:41Z</dcterms:modified>
</cp:coreProperties>
</file>